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Arial Narrow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1" roundtripDataSignature="AMtx7mi8TOc6ABTGWqifbXlZaeSaazoW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3" name="Google Shape;163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en.wikipedia.org/wiki/Lightweight_Directory_Access_Protocol" TargetMode="External"/><Relationship Id="rId4" Type="http://schemas.openxmlformats.org/officeDocument/2006/relationships/hyperlink" Target="https://en.wikipedia.org/wiki/LDAP_Data_Interchange_Format" TargetMode="External"/><Relationship Id="rId5" Type="http://schemas.openxmlformats.org/officeDocument/2006/relationships/hyperlink" Target="https://directory.apache.org/apacheds/basic-ug/2.2.1-simple-search.html" TargetMode="External"/><Relationship Id="rId6" Type="http://schemas.openxmlformats.org/officeDocument/2006/relationships/hyperlink" Target="https://directory.apache.org/ldapstudio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051560" y="1684092"/>
            <a:ext cx="7426320" cy="14138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 Narrow"/>
              <a:buNone/>
            </a:pPr>
            <a:r>
              <a:rPr b="0" i="0" lang="en-I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LDAP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 Narrow"/>
              <a:buNone/>
            </a:pPr>
            <a:r>
              <a:rPr b="0" i="0" lang="en-I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Lightweight Directory Access Protocol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73935" y="2963701"/>
            <a:ext cx="7785463" cy="19092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br>
              <a:rPr b="0" baseline="30000" i="0" lang="en-IN" sz="3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0" i="0" lang="en-IN" sz="30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Aarju Dixit</a:t>
            </a:r>
            <a:b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Research Scholar</a:t>
            </a:r>
            <a:b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Department of Computer Science and Engineering</a:t>
            </a:r>
            <a:b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0" i="0" lang="en-IN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Indian Institute of Technology Jodhpur, Rajasthan, India 342030</a:t>
            </a:r>
            <a:endParaRPr b="0" i="0" sz="1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340066" y="5656425"/>
            <a:ext cx="44532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IN" sz="2000" u="none" cap="none" strike="noStrike">
                <a:solidFill>
                  <a:srgbClr val="C00000"/>
                </a:solidFill>
                <a:latin typeface="Arial Narrow"/>
                <a:ea typeface="Arial Narrow"/>
                <a:cs typeface="Arial Narrow"/>
                <a:sym typeface="Arial Narrow"/>
              </a:rPr>
              <a:t>CSL4030 Data Engineering Lab </a:t>
            </a:r>
            <a:r>
              <a:rPr b="1" lang="en-IN" sz="2000">
                <a:solidFill>
                  <a:srgbClr val="C00000"/>
                </a:solidFill>
                <a:latin typeface="Arial Narrow"/>
                <a:ea typeface="Arial Narrow"/>
                <a:cs typeface="Arial Narrow"/>
                <a:sym typeface="Arial Narrow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IN" sz="2000" u="none" cap="none" strike="noStrike">
                <a:solidFill>
                  <a:srgbClr val="C00000"/>
                </a:solidFill>
                <a:latin typeface="Arial Narrow"/>
                <a:ea typeface="Arial Narrow"/>
                <a:cs typeface="Arial Narrow"/>
                <a:sym typeface="Arial Narrow"/>
              </a:rPr>
              <a:t>October 11</a:t>
            </a:r>
            <a:r>
              <a:rPr b="1" baseline="30000" i="0" lang="en-IN" sz="2000" u="none" cap="none" strike="noStrike">
                <a:solidFill>
                  <a:srgbClr val="C00000"/>
                </a:solidFill>
                <a:latin typeface="Arial Narrow"/>
                <a:ea typeface="Arial Narrow"/>
                <a:cs typeface="Arial Narrow"/>
                <a:sym typeface="Arial Narrow"/>
              </a:rPr>
              <a:t>th</a:t>
            </a:r>
            <a:r>
              <a:rPr b="1" i="0" lang="en-IN" sz="2000" u="none" cap="none" strike="noStrike">
                <a:solidFill>
                  <a:srgbClr val="C00000"/>
                </a:solidFill>
                <a:latin typeface="Arial Narrow"/>
                <a:ea typeface="Arial Narrow"/>
                <a:cs typeface="Arial Narrow"/>
                <a:sym typeface="Arial Narrow"/>
              </a:rPr>
              <a:t>  2023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3446" y="167381"/>
            <a:ext cx="1146439" cy="1260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3, 4 Results </a:t>
            </a:r>
            <a:r>
              <a:rPr b="1" lang="en-I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  <a:endParaRPr b="1" sz="4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10"/>
          <p:cNvSpPr txBox="1"/>
          <p:nvPr>
            <p:ph idx="1" type="body"/>
          </p:nvPr>
        </p:nvSpPr>
        <p:spPr>
          <a:xfrm>
            <a:off x="155448" y="1481328"/>
            <a:ext cx="8842248" cy="5294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try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EntryCursor cursor = connection.search("ou=people,dc=example,dc=com", "(objectClass=*)", SearchScope.SUBTREE);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while (cursor.next())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Entry entry = cursor.get();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// Process the LDAP entry here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System.out.println(entry.getDn().getName());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}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cursor.close();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} catch (Exception e)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e.printStackTrace();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In this example, we're querying all entries under the base DN "ou=people,dc=example,dc=com" and printing their DNs.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You can modify the filter (objectClass=*) and base DN to match your specific query requirements.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finally block in the connection setup code.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200">
                <a:latin typeface="Times New Roman"/>
                <a:ea typeface="Times New Roman"/>
                <a:cs typeface="Times New Roman"/>
                <a:sym typeface="Times New Roman"/>
              </a:rPr>
              <a:t>Make sure to replace "ldap.example.com", "cn=admin,dc=example,dc=com", and "password" with your LDAP server's hostname, bind DN, and password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68" name="Google Shape;16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9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[1]. </a:t>
            </a:r>
            <a:r>
              <a:rPr lang="en-I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https://en.wikipedia.org/wiki/Lightweight_Directory_Access_Protocol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[2]. </a:t>
            </a:r>
            <a:r>
              <a:rPr lang="en-I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https://en.wikipedia.org/wiki/LDAP_Data_Interchange_Format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[3]. </a:t>
            </a:r>
            <a:r>
              <a:rPr lang="en-I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https://directory.apache.org/apacheds/basic-ug/2.2.1-simple-search.html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[4]. </a:t>
            </a:r>
            <a:r>
              <a:rPr lang="en-IN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https://directory.apache.org/ldapstudio/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76" name="Google Shape;17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623"/>
              <a:buNone/>
            </a:pPr>
            <a:r>
              <a:rPr b="1" lang="en-I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Lightweight Directory Access Protocol</a:t>
            </a:r>
            <a:r>
              <a:rPr lang="en-I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(</a:t>
            </a:r>
            <a:r>
              <a:rPr b="1" lang="en-I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LDAP</a:t>
            </a:r>
            <a:r>
              <a:rPr lang="en-I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IN" sz="2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457200" y="1600200"/>
            <a:ext cx="8229600" cy="4809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25754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Lightweight Directory Access Protocol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 (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LDAP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) is an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open-source,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vendor-neutral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industry standard application protoco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l for accessing and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maintaining distributed directory information services 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over an Internet Protocol(IP) network.</a:t>
            </a:r>
            <a:endParaRPr/>
          </a:p>
          <a:p>
            <a:pPr indent="0" lvl="0" marL="1143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aseline="30000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5754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Directory services play an important role in developing intranet and internet applications by allowing the sharing of information about users, systems, networks, services, and applications throughout the network. 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5754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Directory services may provide any organized set of records, often with a hierarchical structure, such as a corporate email directory.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5754" lvl="1" marL="9144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Similarly, a 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telephone directory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 is a list of subscribers with an address and a phone number.</a:t>
            </a:r>
            <a:endParaRPr/>
          </a:p>
          <a:p>
            <a:pPr indent="-228600" lvl="1" marL="9144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5754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A common use of LDAP is to provide a central place to store usernames and passwords. This allows many different applications and services to connect to the LDAP server to validate users.</a:t>
            </a:r>
            <a:endParaRPr/>
          </a:p>
          <a:p>
            <a:pPr indent="-2286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5754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LDAP is based on a simpler subset of the standards contained within the X.500 standard. Because of this relationship,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LDAP is sometimes called X.500-lite.</a:t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sp>
        <p:nvSpPr>
          <p:cNvPr id="100" name="Google Shape;10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01" name="Google Shape;10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Interchange Format in LDIF</a:t>
            </a:r>
            <a:r>
              <a:rPr b="1" lang="en-IN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 b="1" sz="4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3"/>
          <p:cNvSpPr txBox="1"/>
          <p:nvPr>
            <p:ph idx="1" type="body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Data Interchange Format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(LDIF) is a standard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format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for representing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LDAP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objects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updates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. 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LDIF files are used to: 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Add, modify, delete, and rename directory records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Update, add, modify, delete, and rename directory records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Store actions to perform on objects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LDIF files define one record for each object.</a:t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br>
              <a:rPr lang="en-IN" sz="1600"/>
            </a:b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09" name="Google Shape;109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2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8010525" y="6056350"/>
            <a:ext cx="391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1111"/>
              <a:buNone/>
            </a:pPr>
            <a:b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LDIF fields</a:t>
            </a:r>
            <a:r>
              <a:rPr b="1" lang="en-IN" sz="2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br>
              <a:rPr b="1" lang="en-IN" sz="2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3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4"/>
          <p:cNvSpPr txBox="1"/>
          <p:nvPr>
            <p:ph idx="1" type="body"/>
          </p:nvPr>
        </p:nvSpPr>
        <p:spPr>
          <a:xfrm>
            <a:off x="76200" y="15240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dn distinguished name: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This refers to the name that uniquely identifies an entry in the directory.</a:t>
            </a:r>
            <a:endParaRPr/>
          </a:p>
          <a:p>
            <a:pPr indent="-3429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dc domain component: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This refers to each component of the domain.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1" marL="9144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Ex: www.mydomain.com </a:t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would be written as  DC=www, DC=mydomain, DC=com </a:t>
            </a:r>
            <a:endParaRPr/>
          </a:p>
          <a:p>
            <a:pPr indent="-3429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ou organizational unit: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This refers to the organizational unit (or sometimes the user group) that the user is part of.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If the user is part of more than one group, you may specify as such</a:t>
            </a:r>
            <a:endParaRPr/>
          </a:p>
          <a:p>
            <a:pPr indent="-342900" lvl="1" marL="9144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Ex: OU= Lawyer, OU= Judge. </a:t>
            </a:r>
            <a:endParaRPr/>
          </a:p>
          <a:p>
            <a:pPr indent="-342900" lvl="1" marL="914400" rtl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cu common name: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This refers to the individual object (person's name; meeting room; recipe name; job title; etc.) for whom/which you are querying.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18" name="Google Shape;11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Examples of LDIF</a:t>
            </a:r>
            <a:r>
              <a:rPr b="1" lang="en-IN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</a:t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5"/>
          <p:cNvSpPr txBox="1"/>
          <p:nvPr>
            <p:ph idx="1" type="body"/>
          </p:nvPr>
        </p:nvSpPr>
        <p:spPr>
          <a:xfrm>
            <a:off x="457200" y="15240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This is an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example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of a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simple directory entry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with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several attributes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, represented as a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record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in LDIF: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dn: cn=The Postmaster, dc=example, dc=com objectClass: organizationalRole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cn: The Postmaster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Note: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the "-" character between each attribute change is required. Also note that each directory entry ends with a "-" followed by a blank line. The final "-" is required by Microsoft's LDIFDE tool, but not needed by most ldif implementations.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26" name="Google Shape;1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3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920"/>
              <a:buNone/>
            </a:pPr>
            <a:r>
              <a:rPr lang="en-IN"/>
              <a:t> </a:t>
            </a:r>
            <a:r>
              <a:rPr b="1" lang="en-IN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LDIF record that modifies multiple single-valued attributes for two different directory entries</a:t>
            </a:r>
            <a:r>
              <a:rPr b="1" lang="en-IN" sz="2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  <a:endParaRPr b="1" sz="2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146304" y="1499616"/>
            <a:ext cx="8814816" cy="5239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 dn: CN=John Smith,OU=Legal,DC=example,DC=com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 changetype: modify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 replace: employeeID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 employeeID: 1234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– 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replace: employeeNumber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employeeNumber: 98722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-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replace: extensionAttribute6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extensionAttribute6: JSmith98 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- 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dn: CN=Jane Smith,OU=Accounting,DC=example,DC=com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changetype: modify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replace: employeeID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 employeeID: 5678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- 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replace: employeeNumber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employeeNumber: 76543 </a:t>
            </a:r>
            <a:endParaRPr sz="4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- 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replace: extensionAttribute6</a:t>
            </a:r>
            <a:endParaRPr/>
          </a:p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28801"/>
              <a:buNone/>
            </a:pPr>
            <a:r>
              <a:rPr lang="en-IN" sz="4300">
                <a:latin typeface="Times New Roman"/>
                <a:ea typeface="Times New Roman"/>
                <a:cs typeface="Times New Roman"/>
                <a:sym typeface="Times New Roman"/>
              </a:rPr>
              <a:t>     extensionAttribute6: JSmith14</a:t>
            </a:r>
            <a:br>
              <a:rPr lang="en-IN"/>
            </a:br>
            <a:endParaRPr/>
          </a:p>
        </p:txBody>
      </p:sp>
      <p:sp>
        <p:nvSpPr>
          <p:cNvPr id="133" name="Google Shape;1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34" name="Google Shape;13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5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/>
          <p:nvPr/>
        </p:nvSpPr>
        <p:spPr>
          <a:xfrm>
            <a:off x="457200" y="1219200"/>
            <a:ext cx="8153400" cy="861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I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IN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7"/>
          <p:cNvSpPr/>
          <p:nvPr/>
        </p:nvSpPr>
        <p:spPr>
          <a:xfrm>
            <a:off x="6878167" y="2467094"/>
            <a:ext cx="200792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IN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Introducing JSON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7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b="1" lang="en-IN" sz="3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Steps regarding LDAP Query Search[3]</a:t>
            </a:r>
            <a:endParaRPr b="1" sz="5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43" name="Google Shape;14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6</a:t>
            </a:r>
            <a:endParaRPr/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800">
                <a:latin typeface="Times New Roman"/>
                <a:ea typeface="Times New Roman"/>
                <a:cs typeface="Times New Roman"/>
                <a:sym typeface="Times New Roman"/>
              </a:rPr>
              <a:t>A search in LDAP requires a few parameters :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server on which we will send the request.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port for this server.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base DN, the location where to start the search from.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filter to select the entries to be returned.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The user doing the search.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password if the user is not already bound.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 scope, defining the depth we should look for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The list of attributes to return</a:t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n-IN" sz="3200"/>
              <a:t> </a:t>
            </a:r>
            <a:r>
              <a:rPr b="1" lang="en-IN" sz="3200">
                <a:solidFill>
                  <a:schemeClr val="lt1"/>
                </a:solidFill>
              </a:rPr>
              <a:t>H</a:t>
            </a:r>
            <a:r>
              <a:rPr b="1" lang="en-IN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 to query an LDAP directory system using a standard API, such as the Apache LDAP API </a:t>
            </a:r>
            <a:r>
              <a:rPr b="1" lang="en-IN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8"/>
          <p:cNvSpPr txBox="1"/>
          <p:nvPr>
            <p:ph idx="1" type="body"/>
          </p:nvPr>
        </p:nvSpPr>
        <p:spPr>
          <a:xfrm>
            <a:off x="347475" y="1493350"/>
            <a:ext cx="8339400" cy="51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Querying an LDAP (Lightweight Directory Access Protocol) directory system using a standard API, such as the Apache LDAP API, involves several steps.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Apache LDAP API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is a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Java library 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provides a convenient way to interact with LDAP servers. </a:t>
            </a:r>
            <a:endParaRPr b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Here's a step-by-step guide on how to query an LDAP directory using this API:</a:t>
            </a:r>
            <a:endParaRPr/>
          </a:p>
          <a:p>
            <a:pPr indent="-2413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Prerequisites: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Java Development Kit (JDK) installed on your system.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en-IN" sz="1400">
                <a:latin typeface="Times New Roman"/>
                <a:ea typeface="Times New Roman"/>
                <a:cs typeface="Times New Roman"/>
                <a:sym typeface="Times New Roman"/>
              </a:rPr>
              <a:t>Apache LDAP API library added to your project's classpath. You can download it from the Apache Directory website.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Step 1: Create an LDAP Connection: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You'll need to establish a connection to the LDAP server.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Step 2: Perform LDAP Queries: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Now that you have a connection to the LDAP server, you can perform LDAP queries.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Step 3: Handle Results: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Inside the loop where you iterate over the query results, you can access and process the LDAP entry attributes as needed.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1" lang="en-IN" sz="1600">
                <a:latin typeface="Times New Roman"/>
                <a:ea typeface="Times New Roman"/>
                <a:cs typeface="Times New Roman"/>
                <a:sym typeface="Times New Roman"/>
              </a:rPr>
              <a:t>Step 4: Close the Connection:</a:t>
            </a:r>
            <a:r>
              <a:rPr lang="en-IN" sz="1600">
                <a:latin typeface="Times New Roman"/>
                <a:ea typeface="Times New Roman"/>
                <a:cs typeface="Times New Roman"/>
                <a:sym typeface="Times New Roman"/>
              </a:rPr>
              <a:t> Don't forget to close the LDAP connection when you're done with your queries.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52" name="Google Shape;15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7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 txBox="1"/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rPr b="1" lang="en-IN" sz="4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Step 1, 2 Implementation </a:t>
            </a:r>
            <a:r>
              <a:rPr b="1" lang="en-I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  <a:endParaRPr b="1" sz="4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9"/>
          <p:cNvSpPr txBox="1"/>
          <p:nvPr>
            <p:ph idx="1" type="body"/>
          </p:nvPr>
        </p:nvSpPr>
        <p:spPr>
          <a:xfrm>
            <a:off x="128016" y="1481328"/>
            <a:ext cx="8851392" cy="5120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import org.apache.directory.api.ldap.model.cursor.EntryCursor;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import org.apache.directory.api.ldap.model.entry.Entry;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import org.apache.directory.ldap.client.api.LdapConnection;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import org.apache.directory.ldap.client.api.LdapNetworkConnection;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public class LDAPQueryExample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public static void main(String[] args)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LdapConnection connection = new LdapNetworkConnection("ldap.example.com", 389);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try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    connection.bind("cn=admin,dc=example,dc=com", "password"); // Replace with your LDAP bind credentials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   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    // Perform LDAP queries here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} catch (Exception e)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    e.printStackTrace();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} finally {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    connection.close();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    }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    }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IN" sz="1200">
                <a:latin typeface="Times New Roman"/>
                <a:ea typeface="Times New Roman"/>
                <a:cs typeface="Times New Roman"/>
                <a:sym typeface="Times New Roman"/>
              </a:rPr>
              <a:t>}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IN"/>
              <a:t>11/10/2023</a:t>
            </a:r>
            <a:endParaRPr/>
          </a:p>
        </p:txBody>
      </p:sp>
      <p:sp>
        <p:nvSpPr>
          <p:cNvPr id="160" name="Google Shape;1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IN"/>
              <a:t>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